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slideMasters/slideMaster2.xml" ContentType="application/vnd.openxmlformats-officedocument.presentationml.slide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6.xml" ContentType="application/vnd.openxmlformats-officedocument.presentationml.notesSlide+xml"/>
  <Override PartName="/ppt/slideLayouts/slideLayout1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1" r:id="rId1"/>
    <p:sldMasterId id="2147483691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defRPr sz="1400" b="0" i="0" u="none" strike="noStrike" cap="none" baseline="0">
        <a:solidFill>
          <a:srgbClr val="000000"/>
        </a:solidFill>
        <a:latin typeface="Arial" panose="00000000000000000000"/>
        <a:ea typeface="Arial" panose="00000000000000000000"/>
        <a:cs typeface="Arial" panose="00000000000000000000"/>
        <a:sym typeface="Arial" panose="0000000000000000000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marL="914400" lvl="1" indent="-317500">
              <a:buClr>
                <a:srgbClr val="000000"/>
              </a:buClr>
              <a:buSzPct val="127272"/>
              <a:buFont typeface="Courier New" panose="00000000000000000000"/>
              <a:buChar char="o"/>
            </a:pPr>
            <a:r>
              <a:rPr sz="1100"/>
              <a:t>
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" name="Shape 45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Shape 101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Shape 107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Shape 63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" name="Shape 70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" name="Shape 77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Shape 83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9" name="Shape 89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Shape 95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panose="00000000000000000000"/>
              <a:buNone/>
              <a:defRPr sz="3000" b="0" i="0" u="none" strike="noStrike" cap="none" baseline="0">
                <a:solidFill>
                  <a:schemeClr val="dk2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panose="00000000000000000000"/>
              <a:buNone/>
              <a:defRPr sz="3000" b="0" i="0" u="none" strike="noStrike" cap="none" baseline="0">
                <a:solidFill>
                  <a:schemeClr val="dk2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panose="00000000000000000000"/>
              <a:buNone/>
              <a:defRPr sz="3000" b="0" i="0" u="none" strike="noStrike" cap="none" baseline="0">
                <a:solidFill>
                  <a:schemeClr val="dk2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panose="00000000000000000000"/>
              <a:buNone/>
              <a:defRPr sz="3000" b="0" i="0" u="none" strike="noStrike" cap="none" baseline="0">
                <a:solidFill>
                  <a:schemeClr val="dk2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panose="00000000000000000000"/>
              <a:buNone/>
              <a:defRPr sz="3000" b="0" i="0" u="none" strike="noStrike" cap="none" baseline="0">
                <a:solidFill>
                  <a:schemeClr val="dk2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panose="00000000000000000000"/>
              <a:buNone/>
              <a:defRPr sz="3000" b="0" i="0" u="none" strike="noStrike" cap="none" baseline="0">
                <a:solidFill>
                  <a:schemeClr val="dk2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panose="00000000000000000000"/>
              <a:buNone/>
              <a:defRPr sz="3000" b="0" i="0" u="none" strike="noStrike" cap="none" baseline="0">
                <a:solidFill>
                  <a:schemeClr val="dk2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panose="00000000000000000000"/>
              <a:buNone/>
              <a:defRPr sz="3000" b="0" i="0" u="none" strike="noStrike" cap="none" baseline="0">
                <a:solidFill>
                  <a:schemeClr val="dk2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panose="00000000000000000000"/>
              <a:buNone/>
              <a:defRPr sz="3000" b="0" i="0" u="none" strike="noStrike" cap="none" baseline="0">
                <a:solidFill>
                  <a:schemeClr val="dk2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27" name="Shape 27"/>
          <p:cNvSpPr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 panose="00000000000000000000"/>
              <a:buNone/>
              <a:defRPr sz="4800" b="1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 panose="00000000000000000000"/>
              <a:buNone/>
              <a:defRPr sz="4800" b="1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 panose="00000000000000000000"/>
              <a:buNone/>
              <a:defRPr sz="4800" b="1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 panose="00000000000000000000"/>
              <a:buNone/>
              <a:defRPr sz="4800" b="1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 panose="00000000000000000000"/>
              <a:buNone/>
              <a:defRPr sz="4800" b="1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 panose="00000000000000000000"/>
              <a:buNone/>
              <a:defRPr sz="4800" b="1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 panose="00000000000000000000"/>
              <a:buNone/>
              <a:defRPr sz="4800" b="1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 panose="00000000000000000000"/>
              <a:buNone/>
              <a:defRPr sz="4800" b="1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 panose="00000000000000000000"/>
              <a:buNone/>
              <a:defRPr sz="4800" b="1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D744-A176-4DCB-9147-2AE7B7E87481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1679-83E0-4571-98D7-4BB535B5F50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D744-A176-4DCB-9147-2AE7B7E87481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1679-83E0-4571-98D7-4BB535B5F50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D744-A176-4DCB-9147-2AE7B7E87481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1679-83E0-4571-98D7-4BB535B5F5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D744-A176-4DCB-9147-2AE7B7E87481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1679-83E0-4571-98D7-4BB535B5F50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D744-A176-4DCB-9147-2AE7B7E87481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1679-83E0-4571-98D7-4BB535B5F5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D744-A176-4DCB-9147-2AE7B7E87481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1679-83E0-4571-98D7-4BB535B5F5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D744-A176-4DCB-9147-2AE7B7E87481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1679-83E0-4571-98D7-4BB535B5F5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D744-A176-4DCB-9147-2AE7B7E87481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1679-83E0-4571-98D7-4BB535B5F50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5120D744-A176-4DCB-9147-2AE7B7E87481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1679-83E0-4571-98D7-4BB535B5F50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x" type="tx">
  <p:cSld name="tx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woColTx" type="twoColTx">
  <p:cSld name="twoColTx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4" name="Shape 34"/>
          <p:cNvSpPr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Only" type="titleOnly">
  <p:cSld name="title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algn="l" rtl="0">
              <a:spcBef>
                <a:spcPts val="0"/>
              </a:spcBef>
              <a:buSzPct val="100000"/>
              <a:buFont typeface="Arial" panose="00000000000000000000"/>
              <a:buNone/>
              <a:defRPr sz="3600" b="1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CAPTION_ONLY">
  <p:cSld name="CAPTION_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 panose="00000000000000000000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0000000000000000000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 panose="00000000000000000000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 panose="00000000000000000000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0000000000000000000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 panose="00000000000000000000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 panose="00000000000000000000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0000000000000000000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 panose="00000000000000000000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blank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E5829-0909-4A96-8B65-FFCCC89CAE02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2FB46-FB7B-4879-9B1A-EE9F4DE9AF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D744-A176-4DCB-9147-2AE7B7E87481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1679-83E0-4571-98D7-4BB535B5F50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3/7/12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9.xml"/><Relationship Id="rId14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 panose="00000000000000000000"/>
              <a:buNone/>
              <a:defRPr sz="3600" b="1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 panose="00000000000000000000"/>
              <a:buNone/>
              <a:defRPr sz="3600" b="1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 panose="00000000000000000000"/>
              <a:buNone/>
              <a:defRPr sz="3600" b="1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 panose="00000000000000000000"/>
              <a:buNone/>
              <a:defRPr sz="3600" b="1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 panose="00000000000000000000"/>
              <a:buNone/>
              <a:defRPr sz="3600" b="1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 panose="00000000000000000000"/>
              <a:buNone/>
              <a:defRPr sz="3600" b="1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 panose="00000000000000000000"/>
              <a:buNone/>
              <a:defRPr sz="3600" b="1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 panose="00000000000000000000"/>
              <a:buNone/>
              <a:defRPr sz="3600" b="1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 panose="00000000000000000000"/>
              <a:buNone/>
              <a:defRPr sz="3600" b="1" i="0" u="none" strike="noStrike" cap="none" baseline="0">
                <a:solidFill>
                  <a:schemeClr val="dk1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rgbClr val="000000"/>
              </a:buClr>
              <a:buSzPct val="166666"/>
              <a:buFont typeface="Arial" panose="00000000000000000000"/>
              <a:buChar char="•"/>
              <a:defRPr sz="3000" b="0" i="0" u="none" strike="noStrike" cap="none" baseline="0">
                <a:solidFill>
                  <a:srgbClr val="000000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1pPr>
            <a:lvl2pPr marL="742950" indent="-285750" algn="l" rtl="0">
              <a:spcBef>
                <a:spcPts val="480"/>
              </a:spcBef>
              <a:buClr>
                <a:srgbClr val="000000"/>
              </a:buClr>
              <a:buSzPct val="100000"/>
              <a:buFont typeface="Courier New" panose="00000000000000000000"/>
              <a:buChar char="o"/>
              <a:defRPr sz="2400" b="0" i="0" u="none" strike="noStrike" cap="none" baseline="0">
                <a:solidFill>
                  <a:srgbClr val="000000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2pPr>
            <a:lvl3pPr marL="1143000" indent="-228600" algn="l" rtl="0">
              <a:spcBef>
                <a:spcPts val="480"/>
              </a:spcBef>
              <a:buClr>
                <a:srgbClr val="000000"/>
              </a:buClr>
              <a:buSzPct val="100000"/>
              <a:buFont typeface="Wingdings" panose="00000000000000000000"/>
              <a:buChar char="§"/>
              <a:defRPr sz="2400" b="0" i="0" u="none" strike="noStrike" cap="none" baseline="0">
                <a:solidFill>
                  <a:srgbClr val="000000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3pPr>
            <a:lvl4pPr marL="1600200" indent="-228600" algn="l" rtl="0">
              <a:spcBef>
                <a:spcPts val="360"/>
              </a:spcBef>
              <a:buClr>
                <a:srgbClr val="000000"/>
              </a:buClr>
              <a:buSzPct val="166666"/>
              <a:buFont typeface="Arial" panose="00000000000000000000"/>
              <a:buChar char="•"/>
              <a:defRPr sz="1800" b="0" i="0" u="none" strike="noStrike" cap="none" baseline="0">
                <a:solidFill>
                  <a:srgbClr val="000000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4pPr>
            <a:lvl5pPr marL="2057400" indent="-228600" algn="l" rtl="0">
              <a:spcBef>
                <a:spcPts val="360"/>
              </a:spcBef>
              <a:buClr>
                <a:srgbClr val="000000"/>
              </a:buClr>
              <a:buSzPct val="100000"/>
              <a:buFont typeface="Courier New" panose="00000000000000000000"/>
              <a:buChar char="o"/>
              <a:defRPr sz="1800" b="0" i="0" u="none" strike="noStrike" cap="none" baseline="0">
                <a:solidFill>
                  <a:srgbClr val="000000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5pPr>
            <a:lvl6pPr marL="2514600" indent="-228600" algn="l" rtl="0">
              <a:spcBef>
                <a:spcPts val="360"/>
              </a:spcBef>
              <a:buClr>
                <a:srgbClr val="000000"/>
              </a:buClr>
              <a:buSzPct val="100000"/>
              <a:buFont typeface="Wingdings" panose="00000000000000000000"/>
              <a:buChar char="§"/>
              <a:defRPr sz="1800" b="0" i="0" u="none" strike="noStrike" cap="none" baseline="0">
                <a:solidFill>
                  <a:srgbClr val="000000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6pPr>
            <a:lvl7pPr marL="2971800" indent="-228600" algn="l" rtl="0">
              <a:spcBef>
                <a:spcPts val="360"/>
              </a:spcBef>
              <a:buClr>
                <a:srgbClr val="000000"/>
              </a:buClr>
              <a:buSzPct val="166666"/>
              <a:buFont typeface="Arial" panose="00000000000000000000"/>
              <a:buChar char="•"/>
              <a:defRPr sz="1800" b="0" i="0" u="none" strike="noStrike" cap="none" baseline="0">
                <a:solidFill>
                  <a:srgbClr val="000000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7pPr>
            <a:lvl8pPr marL="3429000" indent="-228600" algn="l" rtl="0">
              <a:spcBef>
                <a:spcPts val="360"/>
              </a:spcBef>
              <a:buClr>
                <a:srgbClr val="000000"/>
              </a:buClr>
              <a:buSzPct val="100000"/>
              <a:buFont typeface="Courier New" panose="00000000000000000000"/>
              <a:buChar char="o"/>
              <a:defRPr sz="1800" b="0" i="0" u="none" strike="noStrike" cap="none" baseline="0">
                <a:solidFill>
                  <a:srgbClr val="000000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8pPr>
            <a:lvl9pPr marL="3886200" indent="-228600" algn="l" rtl="0">
              <a:spcBef>
                <a:spcPts val="360"/>
              </a:spcBef>
              <a:buClr>
                <a:srgbClr val="000000"/>
              </a:buClr>
              <a:buSzPct val="100000"/>
              <a:buFont typeface="Wingdings" panose="00000000000000000000"/>
              <a:buChar char="§"/>
              <a:defRPr sz="1800" b="0" i="0" u="none" strike="noStrike" cap="none" baseline="0">
                <a:solidFill>
                  <a:srgbClr val="000000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defRPr sz="1400" b="0" i="0" u="none" strike="noStrike" cap="none" baseline="0">
          <a:solidFill>
            <a:srgbClr val="000000"/>
          </a:solidFill>
          <a:latin typeface="Arial" panose="00000000000000000000"/>
          <a:ea typeface="Arial" panose="00000000000000000000"/>
          <a:cs typeface="Arial" panose="00000000000000000000"/>
          <a:sym typeface="Arial" panose="0000000000000000000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E5D1F-5403-44D8-A991-BD1FAB9FD03A}" type="datetime1">
              <a:rPr lang="en-US"/>
              <a:pPr/>
              <a:t>3/7/12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19841-B96A-4DD9-B158-9961937F6A4E}" type="slidenum">
              <a:rPr/>
              <a:pPr/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ctrTitle"/>
          </p:nvPr>
        </p:nvSpPr>
        <p:spPr>
          <a:xfrm>
            <a:off x="685800" y="1142398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r>
              <a:rPr/>
              <a:t>mappingvoices.org</a:t>
            </a:r>
          </a:p>
        </p:txBody>
      </p:sp>
      <p:sp>
        <p:nvSpPr>
          <p:cNvPr id="42" name="Shape 42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lvl="0" rtl="0"/>
            <a:r>
              <a:rPr dirty="0"/>
              <a:t>An Analytics Report</a:t>
            </a:r>
          </a:p>
          <a:p>
            <a:endParaRPr dirty="0"/>
          </a:p>
          <a:p>
            <a:endParaRPr dirty="0"/>
          </a:p>
          <a:p>
            <a:pPr lvl="0" rtl="0">
              <a:lnSpc>
                <a:spcPct val="115000"/>
              </a:lnSpc>
            </a:pPr>
            <a:r>
              <a:rPr sz="1800" i="1" dirty="0">
                <a:solidFill>
                  <a:srgbClr val="000000"/>
                </a:solidFill>
              </a:rPr>
              <a:t>Melissa de Andrade; Kristan Binczewski; Pam Fleischer; Sarah Greenberg; Jasper Zee</a:t>
            </a:r>
          </a:p>
          <a:p>
            <a:pPr lvl="0" rtl="0">
              <a:lnSpc>
                <a:spcPct val="115000"/>
              </a:lnSpc>
            </a:pPr>
            <a:r>
              <a:rPr sz="1800" i="1" dirty="0">
                <a:solidFill>
                  <a:srgbClr val="000000"/>
                </a:solidFill>
              </a:rPr>
              <a:t>March 2012</a:t>
            </a:r>
          </a:p>
          <a:p>
            <a:endParaRPr dirty="0"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title"/>
          </p:nvPr>
        </p:nvSpPr>
        <p:spPr>
          <a:xfrm>
            <a:off x="457199" y="3219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/>
              <a:t>Site Recommendations: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sz="2400" i="1"/>
              <a:t>Social Media Strategy</a:t>
            </a:r>
          </a:p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Promote connections between mappingvoices.org, their Facebook page, and their Vimeo channel.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Decide if they want to use Vimeo or Youtube as their outlet for distributing videos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Analytics for one account will provide less fragmented data and better insight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Consolidating videos on one site will provide a better snapshot for viewer interest and discussion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/>
          </p:cNvSpPr>
          <p:nvPr>
            <p:ph type="title"/>
          </p:nvPr>
        </p:nvSpPr>
        <p:spPr>
          <a:xfrm>
            <a:off x="457200" y="-1668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 algn="ctr"/>
            <a:r>
              <a:rPr/>
              <a:t>Conclusion</a:t>
            </a:r>
          </a:p>
        </p:txBody>
      </p:sp>
      <p:sp>
        <p:nvSpPr>
          <p:cNvPr id="104" name="Shape 104"/>
          <p:cNvSpPr>
            <a:spLocks noGrp="1"/>
          </p:cNvSpPr>
          <p:nvPr>
            <p:ph type="body" idx="1"/>
          </p:nvPr>
        </p:nvSpPr>
        <p:spPr>
          <a:xfrm>
            <a:off x="457199" y="1079950"/>
            <a:ext cx="8229600" cy="53583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 dirty="0"/>
              <a:t>As a visibility strategy, channel integration will promote participation and engagement. Currently, MOVE broadcasts on 3 channels; </a:t>
            </a:r>
            <a:r>
              <a:rPr i="1" dirty="0"/>
              <a:t>mappingvoices.org</a:t>
            </a:r>
            <a:r>
              <a:rPr dirty="0"/>
              <a:t>, </a:t>
            </a:r>
            <a:r>
              <a:rPr i="1" dirty="0"/>
              <a:t>Vimeo</a:t>
            </a:r>
            <a:r>
              <a:rPr dirty="0"/>
              <a:t>, and </a:t>
            </a:r>
            <a:r>
              <a:rPr i="1" dirty="0"/>
              <a:t>Facebook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 dirty="0"/>
              <a:t>Consider SEO and SEM strategies to drive traffic to </a:t>
            </a:r>
            <a:r>
              <a:rPr i="1" dirty="0"/>
              <a:t>mappingvoices.org</a:t>
            </a:r>
            <a:r>
              <a:rPr dirty="0"/>
              <a:t> in order to raise awareness for their cause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 dirty="0"/>
              <a:t>MOVE should consider establishing a presence on </a:t>
            </a:r>
            <a:r>
              <a:rPr i="1" dirty="0"/>
              <a:t>Twitter</a:t>
            </a:r>
            <a:r>
              <a:rPr dirty="0"/>
              <a:t> to reach a larger audience.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 dirty="0"/>
              <a:t>MOVE should </a:t>
            </a:r>
            <a:r>
              <a:rPr dirty="0" smtClean="0"/>
              <a:t>hav</a:t>
            </a:r>
            <a:r>
              <a:rPr lang="en-US" dirty="0" smtClean="0"/>
              <a:t>e a clear call-to-action as an integral part of their website</a:t>
            </a:r>
            <a:endParaRPr dirty="0" smtClean="0"/>
          </a:p>
          <a:p>
            <a:endParaRPr dirty="0"/>
          </a:p>
          <a:p>
            <a:endParaRPr dirty="0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 algn="ctr"/>
            <a:r>
              <a:rPr/>
              <a:t>Introduction to Mapping Voices for Equality (MOVE)	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Organization looking to promote healthy living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 panose="00000000000000000000"/>
              <a:buChar char="o"/>
            </a:pPr>
            <a:r>
              <a:rPr/>
              <a:t>Healthy Eating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 panose="00000000000000000000"/>
              <a:buChar char="o"/>
            </a:pPr>
            <a:r>
              <a:rPr/>
              <a:t>Increasing Physical Activity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 panose="00000000000000000000"/>
              <a:buChar char="o"/>
            </a:pPr>
            <a:r>
              <a:rPr/>
              <a:t>Creating Tobacco-Free Areas</a:t>
            </a:r>
          </a:p>
          <a:p>
            <a:endParaRPr/>
          </a:p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Showcases digital stories produced by community members</a:t>
            </a:r>
          </a:p>
          <a:p>
            <a:endParaRPr/>
          </a:p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Features an interactive map highlighting areas that promote healthy living</a:t>
            </a:r>
          </a:p>
          <a:p>
            <a:endParaRPr/>
          </a:p>
          <a:p>
            <a:r>
              <a:rPr/>
              <a:t>	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 algn="ctr"/>
            <a:r>
              <a:rPr/>
              <a:t>Analytics Overview</a:t>
            </a:r>
          </a:p>
        </p:txBody>
      </p:sp>
      <p:sp>
        <p:nvSpPr>
          <p:cNvPr id="54" name="Shape 5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Site Launched 10/20/2011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Low traffic - only 4,923 visits since then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High customer engagement - Average Time on Site 8:25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89.54% of visits from the United States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Large amounts of Direct Traffic - infers word-of-mouth marketing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Greatest search engine presence on </a:t>
            </a:r>
            <a:r>
              <a:rPr i="1"/>
              <a:t>Google</a:t>
            </a:r>
          </a:p>
          <a:p>
            <a:pPr marL="457200" lvl="0" indent="-41910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Top referral traffic from </a:t>
            </a:r>
            <a:r>
              <a:rPr i="1"/>
              <a:t>Facebook</a:t>
            </a:r>
            <a:r>
              <a:rPr/>
              <a:t> and </a:t>
            </a:r>
            <a:r>
              <a:rPr i="1"/>
              <a:t>Digital Aid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 algn="ctr"/>
            <a:r>
              <a:rPr/>
              <a:t>Analytics Summary</a:t>
            </a:r>
          </a:p>
        </p:txBody>
      </p:sp>
      <p:sp>
        <p:nvSpPr>
          <p:cNvPr id="60" name="Shape 6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Traffic is highly centralized around Washington state</a:t>
            </a:r>
          </a:p>
          <a:p>
            <a:endParaRPr/>
          </a:p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Visitors are interacting with MOVE's highly engaging website - maps and videos</a:t>
            </a:r>
          </a:p>
          <a:p>
            <a:endParaRPr/>
          </a:p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Low traffic may be due to:</a:t>
            </a:r>
          </a:p>
          <a:p>
            <a:pPr marL="914400" marR="0" lvl="1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0000000000000000000"/>
              <a:buChar char="o"/>
            </a:pPr>
            <a:r>
              <a:rPr/>
              <a:t>Lack of social-media presence </a:t>
            </a:r>
          </a:p>
          <a:p>
            <a:pPr marL="914400" marR="0" lvl="1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0000000000000000000"/>
              <a:buChar char="o"/>
            </a:pPr>
            <a:r>
              <a:rPr/>
              <a:t>Localized advertising</a:t>
            </a:r>
          </a:p>
          <a:p>
            <a:pPr marL="914400" marR="0" lvl="1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0000000000000000000"/>
              <a:buChar char="o"/>
            </a:pPr>
            <a:r>
              <a:rPr/>
              <a:t>Inadequate Search Engine Optimization (SEO)</a:t>
            </a:r>
          </a:p>
          <a:p>
            <a:endParaRPr/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xfrm>
            <a:off x="557427" y="3014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 algn="ctr"/>
            <a:r>
              <a:rPr/>
              <a:t>Referral Traffic Sources</a:t>
            </a:r>
          </a:p>
        </p:txBody>
      </p:sp>
      <p:sp>
        <p:nvSpPr>
          <p:cNvPr id="66" name="Shape 66"/>
          <p:cNvSpPr>
            <a:spLocks noGrp="1"/>
          </p:cNvSpPr>
          <p:nvPr>
            <p:ph type="body" idx="1"/>
          </p:nvPr>
        </p:nvSpPr>
        <p:spPr>
          <a:xfrm>
            <a:off x="457200" y="5707469"/>
            <a:ext cx="8229600" cy="86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67" name="Shape 67"/>
          <p:cNvSpPr/>
          <p:nvPr/>
        </p:nvSpPr>
        <p:spPr>
          <a:xfrm>
            <a:off x="439719" y="1445288"/>
            <a:ext cx="8465015" cy="396742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 algn="ctr"/>
            <a:r>
              <a:rPr/>
              <a:t>Visitor Flow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74" name="Shape 74"/>
          <p:cNvSpPr/>
          <p:nvPr/>
        </p:nvSpPr>
        <p:spPr>
          <a:xfrm>
            <a:off x="306444" y="1820215"/>
            <a:ext cx="8531111" cy="410776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 algn="ctr"/>
            <a:r>
              <a:rPr/>
              <a:t>February 8th 2012</a:t>
            </a:r>
          </a:p>
        </p:txBody>
      </p:sp>
      <p:sp>
        <p:nvSpPr>
          <p:cNvPr id="80" name="Shape 8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Largest traffic day since Launch - 128 hits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Puget Sound Food Network (PSFN) shared "Matter of Taste" video via </a:t>
            </a:r>
            <a:r>
              <a:rPr i="1"/>
              <a:t>Twitter</a:t>
            </a:r>
            <a:r>
              <a:rPr/>
              <a:t> and </a:t>
            </a:r>
            <a:r>
              <a:rPr i="1"/>
              <a:t>Facebook</a:t>
            </a:r>
            <a:r>
              <a:rPr/>
              <a:t>, driving traffic as a result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Social-media push by PSFN caused a spike in traffic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Feb. 8th visitors were non-typical Mapping Voices visitors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More likely to be first-time visitors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Less likely to spend time on site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Much higher bounce rates - 20% increase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 lvl="0" algn="ctr" rtl="0"/>
            <a:r>
              <a:rPr/>
              <a:t>Site Recommendations:</a:t>
            </a:r>
          </a:p>
          <a:p>
            <a:pPr algn="ctr"/>
            <a:r>
              <a:rPr sz="2400" i="1"/>
              <a:t>Search Engine Optimization</a:t>
            </a:r>
          </a:p>
        </p:txBody>
      </p:sp>
      <p:sp>
        <p:nvSpPr>
          <p:cNvPr id="86" name="Shape 8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Currently, MOVE is receiving traffic mainly from branded keywords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Recommend increasing variety and breadth of keywords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Target specific (long-tail) keywords that drive traffic to MOVE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 i="1"/>
              <a:t>Google Webmasters</a:t>
            </a:r>
            <a:r>
              <a:rPr/>
              <a:t> and </a:t>
            </a:r>
            <a:r>
              <a:rPr i="1"/>
              <a:t>SEO Starters Guide</a:t>
            </a:r>
            <a:r>
              <a:rPr/>
              <a:t> will serve as excellent free tools to begin SEO optimization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 lvl="0" algn="ctr" rtl="0"/>
            <a:r>
              <a:rPr/>
              <a:t>Site Recommendations:</a:t>
            </a:r>
          </a:p>
          <a:p>
            <a:pPr algn="ctr"/>
            <a:r>
              <a:rPr sz="2400" i="1"/>
              <a:t>Search Engine Marketing</a:t>
            </a:r>
          </a:p>
        </p:txBody>
      </p:sp>
      <p:sp>
        <p:nvSpPr>
          <p:cNvPr id="92" name="Shape 9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Improve presence through increased marketing with search engine ads on Google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MOVE receives the most traffic through Google, so it is an ideal search engine to target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 i="1"/>
              <a:t>Google Adwords</a:t>
            </a:r>
            <a:r>
              <a:rPr/>
              <a:t> serves as an effective advertising tool that will direct traffic to MOVE</a:t>
            </a:r>
          </a:p>
          <a:p>
            <a:pPr marL="457200" lvl="0" indent="-419100">
              <a:buClr>
                <a:schemeClr val="dk1"/>
              </a:buClr>
              <a:buSzPct val="166666"/>
              <a:buFont typeface="Arial" panose="00000000000000000000"/>
              <a:buChar char="•"/>
            </a:pPr>
            <a:r>
              <a:rPr/>
              <a:t>Suggest targeting location-based key words such as "King County" for best results</a:t>
            </a:r>
          </a:p>
        </p:txBody>
      </p:sp>
    </p:spTree>
  </p:cSld>
  <p:clrMapOvr>
    <a:masterClrMapping/>
  </p:clrMapOvr>
  <p:transition spd="slow">
    <p:cut/>
  </p:transition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511</Words>
  <Application>Microsoft Macintosh PowerPoint</Application>
  <PresentationFormat>On-screen Show (4:3)</PresentationFormat>
  <Paragraphs>67</Paragraphs>
  <Slides>11</Slides>
  <Notes>11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/>
      <vt:lpstr>Focus</vt:lpstr>
      <vt:lpstr>mappingvoices.org</vt:lpstr>
      <vt:lpstr>Introduction to Mapping Voices for Equality (MOVE) </vt:lpstr>
      <vt:lpstr>Analytics Overview</vt:lpstr>
      <vt:lpstr>Analytics Summary</vt:lpstr>
      <vt:lpstr>Referral Traffic Sources</vt:lpstr>
      <vt:lpstr>Visitor Flow</vt:lpstr>
      <vt:lpstr>February 8th 2012</vt:lpstr>
      <vt:lpstr>Site Recommendations: Search Engine Optimization</vt:lpstr>
      <vt:lpstr>Site Recommendations: Search Engine Marketing</vt:lpstr>
      <vt:lpstr>Site Recommendations: Social Media Strategy 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mappingvoices.org</dc:title>
  <cp:lastModifiedBy>Pam Fleischer</cp:lastModifiedBy>
  <cp:revision>3</cp:revision>
  <dcterms:created xsi:type="dcterms:W3CDTF">2012-03-08T01:42:47Z</dcterms:created>
  <dcterms:modified xsi:type="dcterms:W3CDTF">2012-03-08T01:46:55Z</dcterms:modified>
</cp:coreProperties>
</file>